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67" r:id="rId2"/>
    <p:sldId id="436" r:id="rId3"/>
    <p:sldId id="437" r:id="rId4"/>
    <p:sldId id="438" r:id="rId5"/>
    <p:sldId id="467" r:id="rId6"/>
    <p:sldId id="472" r:id="rId7"/>
    <p:sldId id="439" r:id="rId8"/>
    <p:sldId id="442" r:id="rId9"/>
    <p:sldId id="468" r:id="rId10"/>
    <p:sldId id="469" r:id="rId11"/>
    <p:sldId id="466" r:id="rId12"/>
    <p:sldId id="443" r:id="rId13"/>
    <p:sldId id="471" r:id="rId14"/>
    <p:sldId id="441" r:id="rId15"/>
    <p:sldId id="473" r:id="rId16"/>
    <p:sldId id="474" r:id="rId17"/>
    <p:sldId id="446" r:id="rId18"/>
    <p:sldId id="447" r:id="rId19"/>
    <p:sldId id="448" r:id="rId20"/>
    <p:sldId id="489" r:id="rId21"/>
    <p:sldId id="456" r:id="rId22"/>
    <p:sldId id="490" r:id="rId23"/>
    <p:sldId id="470" r:id="rId24"/>
    <p:sldId id="475" r:id="rId25"/>
    <p:sldId id="486" r:id="rId26"/>
    <p:sldId id="484" r:id="rId27"/>
    <p:sldId id="485" r:id="rId28"/>
    <p:sldId id="487" r:id="rId2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9" autoAdjust="0"/>
    <p:restoredTop sz="88007" autoAdjust="0"/>
  </p:normalViewPr>
  <p:slideViewPr>
    <p:cSldViewPr>
      <p:cViewPr>
        <p:scale>
          <a:sx n="91" d="100"/>
          <a:sy n="91" d="100"/>
        </p:scale>
        <p:origin x="-426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2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52E1EC5-8B4A-40B6-BAD7-FA8B4DA961DD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45DC7C-0B4B-4E83-804D-C1C5A3B260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7776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B553A2D-33FB-4915-B42A-783351634AD3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A8BF7A6-87D8-499C-AB0E-BC849CC39A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23679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78CB1AEE-B48A-451C-AACD-1FF237C5454D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A487CC-332C-4CB6-8135-9A7F2A33BFB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7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0ADED3A-0D9F-49D0-A82D-C793602D4E80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D6E026-CBA7-44E3-93BA-CA915972355D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For job changes prior to age 50, MINT incorporates data on synthetic work histories from</a:t>
            </a:r>
          </a:p>
          <a:p>
            <a:r>
              <a:rPr lang="en-US" altLang="en-US"/>
              <a:t>the Policy Simulation Group’s PENSIM model, developed for the Department of Labor, Pension</a:t>
            </a:r>
          </a:p>
          <a:p>
            <a:r>
              <a:rPr lang="en-US" altLang="en-US"/>
              <a:t>and Welfare Benefits Administration (PWBA).</a:t>
            </a:r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PENSIM simulates job histories using job tenure models estimated from the SIPP and applied to a synthetic dataset. </a:t>
            </a:r>
          </a:p>
          <a:p>
            <a:r>
              <a:rPr lang="en-US" altLang="en-US"/>
              <a:t>PENSIM pension characteristics were estimated from 1996-98 National Compensation Survey establishment data.</a:t>
            </a:r>
          </a:p>
          <a:p>
            <a:endParaRPr lang="en-US" altLang="en-US"/>
          </a:p>
          <a:p>
            <a:r>
              <a:rPr lang="en-US" altLang="en-US"/>
              <a:t> For each worker in the PENSIM dataset, information is available on the start and stop</a:t>
            </a:r>
          </a:p>
          <a:p>
            <a:r>
              <a:rPr lang="en-US" altLang="en-US"/>
              <a:t>age for each job, characteristics of each job (industry and firm size), and individual</a:t>
            </a:r>
          </a:p>
          <a:p>
            <a:r>
              <a:rPr lang="en-US" altLang="en-US"/>
              <a:t>characteristics (gender and education). Pension coverage information is also available for each</a:t>
            </a:r>
          </a:p>
          <a:p>
            <a:r>
              <a:rPr lang="en-US" altLang="en-US"/>
              <a:t>job. For each job, individuals have either no pension plan, DB coverage only, DC coverage</a:t>
            </a:r>
          </a:p>
          <a:p>
            <a:r>
              <a:rPr lang="en-US" altLang="en-US"/>
              <a:t>only, or both DB and DC coverage.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65C524A-6171-4DA4-988F-7C232F025E00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5AA055-5107-4DB0-B928-1967A979F8F9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r>
              <a:rPr lang="en-US" altLang="en-US"/>
              <a:t>Firmsize</a:t>
            </a:r>
          </a:p>
          <a:p>
            <a:pPr lvl="1">
              <a:buFontTx/>
              <a:buChar char="•"/>
            </a:pPr>
            <a:r>
              <a:rPr lang="en-US" altLang="en-US"/>
              <a:t>&lt;1000 employees</a:t>
            </a:r>
          </a:p>
          <a:p>
            <a:pPr lvl="1">
              <a:buFontTx/>
              <a:buChar char="•"/>
            </a:pPr>
            <a:r>
              <a:rPr lang="en-US" altLang="en-US"/>
              <a:t>1000-4999 employees</a:t>
            </a:r>
          </a:p>
          <a:p>
            <a:pPr lvl="1">
              <a:buFontTx/>
              <a:buChar char="•"/>
            </a:pPr>
            <a:r>
              <a:rPr lang="en-US" altLang="en-US"/>
              <a:t>5000-9999 employees</a:t>
            </a:r>
          </a:p>
          <a:p>
            <a:pPr lvl="1">
              <a:buFontTx/>
              <a:buChar char="•"/>
            </a:pPr>
            <a:r>
              <a:rPr lang="en-US" altLang="en-US"/>
              <a:t>10000+ employees</a:t>
            </a:r>
          </a:p>
          <a:p>
            <a:pPr>
              <a:buFontTx/>
              <a:buChar char="•"/>
            </a:pPr>
            <a:r>
              <a:rPr lang="en-US" altLang="en-US"/>
              <a:t>Industry</a:t>
            </a:r>
          </a:p>
          <a:p>
            <a:pPr lvl="1">
              <a:buFontTx/>
              <a:buChar char="•"/>
            </a:pPr>
            <a:r>
              <a:rPr lang="en-US" altLang="en-US"/>
              <a:t>Manufacturing</a:t>
            </a:r>
          </a:p>
          <a:p>
            <a:pPr lvl="1">
              <a:buFontTx/>
              <a:buChar char="•"/>
            </a:pPr>
            <a:r>
              <a:rPr lang="en-US" altLang="en-US"/>
              <a:t>Nonmanufacturing</a:t>
            </a:r>
          </a:p>
          <a:p>
            <a:pPr>
              <a:buFontTx/>
              <a:buChar char="•"/>
            </a:pPr>
            <a:endParaRPr lang="en-US" altLang="en-US"/>
          </a:p>
          <a:p>
            <a:r>
              <a:rPr lang="en-US" altLang="en-US"/>
              <a:t>Plan types:</a:t>
            </a:r>
          </a:p>
          <a:p>
            <a:pPr>
              <a:buFontTx/>
              <a:buChar char="•"/>
            </a:pPr>
            <a:r>
              <a:rPr lang="en-US" altLang="en-US"/>
              <a:t>Final salary plans</a:t>
            </a:r>
          </a:p>
          <a:p>
            <a:pPr>
              <a:buFontTx/>
              <a:buChar char="•"/>
            </a:pPr>
            <a:r>
              <a:rPr lang="en-US" altLang="en-US"/>
              <a:t>Average salary plan</a:t>
            </a:r>
          </a:p>
          <a:p>
            <a:pPr>
              <a:buFontTx/>
              <a:buChar char="•"/>
            </a:pPr>
            <a:r>
              <a:rPr lang="en-US" altLang="en-US"/>
              <a:t>Flat benefit plan</a:t>
            </a:r>
          </a:p>
          <a:p>
            <a:pPr>
              <a:buFontTx/>
              <a:buChar char="•"/>
            </a:pP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6F151507-5CCE-4F3E-B8A0-563107ADE845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C0FD3E-FE28-4AE3-A0DC-0C7A40B5BCA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000"/>
              <a:t>Example of 5 workers as they progress over time.</a:t>
            </a:r>
          </a:p>
          <a:p>
            <a:pPr>
              <a:lnSpc>
                <a:spcPct val="80000"/>
              </a:lnSpc>
            </a:pPr>
            <a:endParaRPr lang="en-US" altLang="en-US" sz="1000"/>
          </a:p>
          <a:p>
            <a:pPr>
              <a:lnSpc>
                <a:spcPct val="80000"/>
              </a:lnSpc>
            </a:pPr>
            <a:r>
              <a:rPr lang="en-US" altLang="en-US" sz="1000"/>
              <a:t>Green represents worker covered by a  DB plan, </a:t>
            </a:r>
          </a:p>
          <a:p>
            <a:pPr>
              <a:lnSpc>
                <a:spcPct val="80000"/>
              </a:lnSpc>
            </a:pPr>
            <a:r>
              <a:rPr lang="en-US" altLang="en-US" sz="1000"/>
              <a:t>Blue represents worker covered by a  CB plan</a:t>
            </a:r>
          </a:p>
          <a:p>
            <a:pPr>
              <a:lnSpc>
                <a:spcPct val="80000"/>
              </a:lnSpc>
            </a:pPr>
            <a:r>
              <a:rPr lang="en-US" altLang="en-US" sz="1000"/>
              <a:t>Purple represents worker covered by a  DC plan</a:t>
            </a:r>
          </a:p>
          <a:p>
            <a:pPr>
              <a:lnSpc>
                <a:spcPct val="80000"/>
              </a:lnSpc>
            </a:pPr>
            <a:r>
              <a:rPr lang="en-US" altLang="en-US" sz="1000"/>
              <a:t>Gray represents worker covered by a  NO plan,</a:t>
            </a:r>
          </a:p>
          <a:p>
            <a:pPr>
              <a:lnSpc>
                <a:spcPct val="80000"/>
              </a:lnSpc>
            </a:pPr>
            <a:endParaRPr lang="en-US" altLang="en-US" sz="1000"/>
          </a:p>
          <a:p>
            <a:pPr>
              <a:lnSpc>
                <a:spcPct val="80000"/>
              </a:lnSpc>
            </a:pPr>
            <a:r>
              <a:rPr lang="en-US" altLang="en-US" sz="1000"/>
              <a:t>Worker 1 has one job (since the pension interview).  It provides a DB plan through 1993 and converts to a cash balance plans in 1994.  The worker retires in 1996.  He will get a the cash balance plan as his DB plan converted to CB.  Transition rules, specific to the plan, will adjust his CB assets for his age and tenure at the conversion.</a:t>
            </a:r>
          </a:p>
          <a:p>
            <a:pPr>
              <a:lnSpc>
                <a:spcPct val="80000"/>
              </a:lnSpc>
            </a:pPr>
            <a:endParaRPr lang="en-US" altLang="en-US" sz="1000"/>
          </a:p>
          <a:p>
            <a:pPr>
              <a:lnSpc>
                <a:spcPct val="80000"/>
              </a:lnSpc>
            </a:pPr>
            <a:r>
              <a:rPr lang="en-US" altLang="en-US" sz="1000"/>
              <a:t>Worker 2 has two jobs.  Job 1 and 2 offer a DC plans. Worker participation is base on the DER through 2004.  Worker 2 makes no contributions in 1998.  The employer match rates can change between employer.</a:t>
            </a:r>
          </a:p>
          <a:p>
            <a:pPr>
              <a:lnSpc>
                <a:spcPct val="80000"/>
              </a:lnSpc>
            </a:pPr>
            <a:endParaRPr lang="en-US" altLang="en-US" sz="1000"/>
          </a:p>
          <a:p>
            <a:pPr>
              <a:lnSpc>
                <a:spcPct val="80000"/>
              </a:lnSpc>
            </a:pPr>
            <a:r>
              <a:rPr lang="en-US" altLang="en-US" sz="1000"/>
              <a:t>Worker 3 has a DB plan between 1993 and 2002.  His DB plan freezes in 2003 and the worker converts to having a DC plan.  The worker will get a DB plan based on 10 years of earnings through 2002.</a:t>
            </a:r>
          </a:p>
          <a:p>
            <a:pPr>
              <a:lnSpc>
                <a:spcPct val="80000"/>
              </a:lnSpc>
            </a:pPr>
            <a:endParaRPr lang="en-US" altLang="en-US" sz="1000"/>
          </a:p>
          <a:p>
            <a:pPr>
              <a:lnSpc>
                <a:spcPct val="80000"/>
              </a:lnSpc>
            </a:pPr>
            <a:r>
              <a:rPr lang="en-US" altLang="en-US" sz="1000"/>
              <a:t>Worker 4 has no pension coverage from his employer.</a:t>
            </a:r>
          </a:p>
          <a:p>
            <a:pPr>
              <a:lnSpc>
                <a:spcPct val="80000"/>
              </a:lnSpc>
            </a:pPr>
            <a:endParaRPr lang="en-US" altLang="en-US" sz="1000"/>
          </a:p>
          <a:p>
            <a:pPr>
              <a:lnSpc>
                <a:spcPct val="80000"/>
              </a:lnSpc>
            </a:pPr>
            <a:r>
              <a:rPr lang="en-US" altLang="en-US" sz="1000"/>
              <a:t>Worker 5 has two jobs.  He gets a DB pension from job one.  He  changes jobs at age 49 and is offered a DC plan.  At retirement, he will have a DB pension base on job 1 and DC assets based on accumulated assets in job 2.</a:t>
            </a:r>
          </a:p>
          <a:p>
            <a:pPr>
              <a:lnSpc>
                <a:spcPct val="80000"/>
              </a:lnSpc>
            </a:pPr>
            <a:endParaRPr lang="en-US" altLang="en-US" sz="1000"/>
          </a:p>
          <a:p>
            <a:pPr>
              <a:lnSpc>
                <a:spcPct val="80000"/>
              </a:lnSpc>
            </a:pPr>
            <a:endParaRPr lang="en-US" altLang="en-US" sz="10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CF7E766-E5AC-44B8-9295-58C3C3FAF23F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6B750C-A2D0-41A5-B266-2C3FC6FC6EE0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 spenddown until the later of age 50 or retirement age 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B5954BAA-7B5A-47A0-B408-C5DE04B34496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CBE969-F09C-417E-8BF7-F6AF16A68A44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Plan types:</a:t>
            </a:r>
          </a:p>
          <a:p>
            <a:pPr>
              <a:buFontTx/>
              <a:buChar char="•"/>
            </a:pPr>
            <a:r>
              <a:rPr lang="en-US" altLang="en-US"/>
              <a:t>Final salary plans</a:t>
            </a:r>
          </a:p>
          <a:p>
            <a:pPr>
              <a:buFontTx/>
              <a:buChar char="•"/>
            </a:pPr>
            <a:r>
              <a:rPr lang="en-US" altLang="en-US"/>
              <a:t>Average salary plan</a:t>
            </a:r>
          </a:p>
          <a:p>
            <a:pPr>
              <a:buFontTx/>
              <a:buChar char="•"/>
            </a:pPr>
            <a:r>
              <a:rPr lang="en-US" altLang="en-US"/>
              <a:t>Flat benefit plan</a:t>
            </a:r>
          </a:p>
          <a:p>
            <a:pPr>
              <a:buFontTx/>
              <a:buChar char="•"/>
            </a:pPr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B8F9DFC-B610-442B-B831-3AC2D7A92300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8B233-2141-4D9A-A049-67EBAC187F4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DER is from employer W2 forms.  It includes value of deferred earnings (worker 401k contributions)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56B3709-02F8-47F3-9BC4-3DBB94159D96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33BE10-E9CE-4FA7-A0AD-7BB1AA0748E7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Non-participants get a random error term drawn from the distribution of non-missing errors.</a:t>
            </a:r>
          </a:p>
          <a:p>
            <a:endParaRPr lang="en-US" altLang="en-US"/>
          </a:p>
          <a:p>
            <a:r>
              <a:rPr lang="en-US" altLang="en-US"/>
              <a:t>Random-effects model includes both an individual-specific and transitory error term.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1ED563A-7014-47DC-8ACA-4317F8C3AA29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8D02D9-65BD-49D2-B186-9ECD392FAEE4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37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563126F-D315-4A99-A15B-ECA8FAE0C21D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A62AF1-1075-4DE8-8B38-1DD063AA7083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378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Average DB income declines for later cohorts.</a:t>
            </a:r>
          </a:p>
          <a:p>
            <a:r>
              <a:rPr lang="en-US" altLang="en-US"/>
              <a:t>Asset Income rises from the 1931 to 1960 cohort and then declines slightly.  Increased DC pension assets do not offset decline in asset income.</a:t>
            </a:r>
          </a:p>
          <a:p>
            <a:endParaRPr lang="en-US" altLang="en-US"/>
          </a:p>
          <a:p>
            <a:r>
              <a:rPr lang="en-US" altLang="en-US"/>
              <a:t>Eric, I will separate out DC from non-pension assets.  This chart includes only 1996 panel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AACC2FA-4C6B-4FBA-88AD-D077C5B22EFD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5E25F4-8585-4CC1-B47C-FF0C92E7A1C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2C84540B-08A4-4324-8A47-0EEC9843A35B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89D6A9-A67E-4C1D-A7D7-2A31D0A8712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4838466-DC40-4459-946F-B8CFC0C922BA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93D786-1C56-4672-9F3B-7F746C4FB3FB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85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3F1F9DB0-A8CB-49CD-B6FF-7246A818AC53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01C1E8-D4B4-4908-A818-3C1A75024D2F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346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PENSIM has over 264.000 job histories.</a:t>
            </a:r>
          </a:p>
          <a:p>
            <a:endParaRPr lang="en-US" altLang="en-US"/>
          </a:p>
          <a:p>
            <a:r>
              <a:rPr lang="en-US" altLang="en-US"/>
              <a:t>PIMS has 607 individual pension plans.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66001DA-033E-4F30-864D-4DA7D691D07B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9E26B5-826C-4AC2-84BE-A185EB6AB1E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5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PENSIM has over 264.000 job histories.</a:t>
            </a:r>
          </a:p>
          <a:p>
            <a:endParaRPr lang="en-US" altLang="en-US"/>
          </a:p>
          <a:p>
            <a:r>
              <a:rPr lang="en-US" altLang="en-US"/>
              <a:t>PIMS has 607 individual pension plans.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56FF9D03-7BEC-4F13-B2DA-1B87BE648A5B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F57AC6-19A3-4D0C-9495-869E6203797B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8A57D550-6D94-4A41-9245-73FE15A0CB71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E0E325-0E3E-4FD8-9765-19D8AE28F14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CEF6E368-B7DB-4C89-8F20-4644A397AB0B}" type="datetime1">
              <a:rPr lang="en-US" altLang="en-US"/>
              <a:pPr/>
              <a:t>8/23/2016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23B8CE-9114-498B-9364-CF7A1367208B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About 30 percent of individuals in the MINT data file do not have a pension topical module.  We impute topical module information using a statistical matching to link a person with a topical module to a person without a topical module by sex, earnings quintile, cohort, and DER deferred contribution status,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1026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13315" name="Group 1027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13316" name="Rectangle 1028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7" name="Rectangle 1029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8" name="Rectangle 1030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9" name="Rectangle 1031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0" name="Rectangle 1032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1" name="Rectangle 1033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2" name="Rectangle 1034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3" name="Rectangle 1035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4" name="Rectangle 1036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5" name="Rectangle 1037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6" name="Rectangle 1038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7" name="Rectangle 1039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8" name="Rectangle 1040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29" name="Rectangle 1041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0" name="Rectangle 1042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1" name="Rectangle 1043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2" name="Rectangle 1044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3" name="Rectangle 1045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4" name="Rectangle 1046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5" name="Rectangle 1047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6" name="Rectangle 1048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7" name="Rectangle 1049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8" name="Rectangle 1050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39" name="Rectangle 1051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0" name="Rectangle 1052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1" name="Rectangle 1053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2" name="Rectangle 1054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3" name="Rectangle 1055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4" name="Rectangle 1056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5" name="Rectangle 1057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6" name="Rectangle 1058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7" name="Rectangle 1059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8" name="Rectangle 1060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49" name="Rectangle 1061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0" name="Rectangle 1062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1" name="Rectangle 1063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2" name="Rectangle 1064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3" name="Rectangle 1065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4" name="Rectangle 1066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5" name="Rectangle 1067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6" name="Rectangle 1068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7" name="Rectangle 1069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8" name="Rectangle 1070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59" name="Rectangle 1071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0" name="Rectangle 1072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1" name="Rectangle 1073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2" name="Rectangle 1074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3" name="Rectangle 1075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4" name="Rectangle 1076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5" name="Rectangle 1077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6" name="Rectangle 1078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7" name="Rectangle 1079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8" name="Rectangle 1080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69" name="Rectangle 1081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0" name="Rectangle 1082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1" name="Rectangle 1083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2" name="Rectangle 1084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3" name="Rectangle 1085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4" name="Rectangle 1086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75" name="Rectangle 1087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76" name="Rectangle 1088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7" name="Rectangle 1089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78" name="Rectangle 1090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kumimoji="1" lang="en-US" altLang="en-US"/>
          </a:p>
        </p:txBody>
      </p:sp>
      <p:sp>
        <p:nvSpPr>
          <p:cNvPr id="13379" name="Rectangle 1091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887538"/>
            <a:ext cx="7678737" cy="641350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3380" name="Rectangle 109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3381" name="Rectangle 1093"/>
          <p:cNvSpPr>
            <a:spLocks noGrp="1" noChangeArrowheads="1"/>
          </p:cNvSpPr>
          <p:nvPr>
            <p:ph type="dt" sz="quarter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382" name="Rectangle 109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3383" name="Rectangle 109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A2700F1-4285-4513-8241-5A81DBBB297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7ED29D-202D-4425-9CA5-D4BCBBF754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988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838200"/>
            <a:ext cx="21145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838200"/>
            <a:ext cx="619125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72D0F-AAD8-46A9-B911-0B91DAAAD1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709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FD822E-950E-4BCE-9881-1B9472A4C0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030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E8EDC-65D9-409C-8F34-C6AEED8C08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619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752600"/>
            <a:ext cx="4152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752600"/>
            <a:ext cx="41529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D5C135-1C37-4C38-AA98-126C76E45E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86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CCCA3-918C-4761-A69F-55BD6122DE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1105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D0E03-4A3F-456E-90B1-6F0E1C74C1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6774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10F2F-E8FB-41BD-AE4D-0221BD07FA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3283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F92BD-0426-4951-A6B2-91A633C7C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918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4BC25-D27E-478F-AFFE-9A534A8794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223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0" y="0"/>
            <a:ext cx="9147175" cy="6858000"/>
            <a:chOff x="0" y="0"/>
            <a:chExt cx="5762" cy="4326"/>
          </a:xfrm>
        </p:grpSpPr>
        <p:sp>
          <p:nvSpPr>
            <p:cNvPr id="12291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4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5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7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8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0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1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2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3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4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5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6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7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8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09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0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1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2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3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4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5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6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7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8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19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0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1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2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6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7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1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2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3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4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5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6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7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8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9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0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1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2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6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7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1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2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3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838200"/>
            <a:ext cx="8001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2354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752600"/>
            <a:ext cx="84582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355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2356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2357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324E42-5B1D-46A3-93F2-1955470B917B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2358" name="Picture 70" descr="urbani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216650"/>
            <a:ext cx="533400" cy="48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8" name="Picture 1030" descr="urbani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6175" y="5386388"/>
            <a:ext cx="1647825" cy="146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557" name="Rectangle 1029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819400"/>
            <a:ext cx="7772400" cy="3190875"/>
          </a:xfrm>
        </p:spPr>
        <p:txBody>
          <a:bodyPr/>
          <a:lstStyle/>
          <a:p>
            <a:pPr algn="ctr"/>
            <a:r>
              <a:rPr lang="en-US" altLang="en-US" sz="2000"/>
              <a:t>Prepared for the </a:t>
            </a:r>
          </a:p>
          <a:p>
            <a:pPr algn="ctr"/>
            <a:r>
              <a:rPr lang="en-US" altLang="en-US" sz="2000"/>
              <a:t>Conference on Methodologies for Measuring Pension Wealth</a:t>
            </a:r>
          </a:p>
          <a:p>
            <a:pPr algn="ctr"/>
            <a:r>
              <a:rPr lang="en-US" altLang="en-US" sz="2000"/>
              <a:t>Federal Interagency Forum on Aging-Related Statistics</a:t>
            </a:r>
          </a:p>
          <a:p>
            <a:pPr algn="ctr"/>
            <a:endParaRPr lang="en-US" altLang="en-US" sz="2000"/>
          </a:p>
          <a:p>
            <a:pPr algn="ctr"/>
            <a:r>
              <a:rPr lang="en-US" altLang="en-US" sz="2000"/>
              <a:t>August 8, 2007</a:t>
            </a:r>
          </a:p>
          <a:p>
            <a:pPr algn="ctr"/>
            <a:endParaRPr lang="en-US" altLang="en-US" sz="2000"/>
          </a:p>
          <a:p>
            <a:pPr algn="ctr"/>
            <a:r>
              <a:rPr lang="en-US" altLang="en-US" sz="1800"/>
              <a:t>By Karen Smith and Eric Toder</a:t>
            </a:r>
          </a:p>
          <a:p>
            <a:pPr algn="ctr"/>
            <a:r>
              <a:rPr lang="en-US" altLang="en-US" sz="1800"/>
              <a:t>The Urban Institute</a:t>
            </a:r>
          </a:p>
        </p:txBody>
      </p:sp>
      <p:sp>
        <p:nvSpPr>
          <p:cNvPr id="23556" name="Rectangle 1028"/>
          <p:cNvSpPr>
            <a:spLocks noGrp="1" noChangeArrowheads="1"/>
          </p:cNvSpPr>
          <p:nvPr>
            <p:ph type="ctrTitle"/>
          </p:nvPr>
        </p:nvSpPr>
        <p:spPr>
          <a:xfrm>
            <a:off x="779463" y="1338263"/>
            <a:ext cx="7678737" cy="1190625"/>
          </a:xfrm>
        </p:spPr>
        <p:txBody>
          <a:bodyPr/>
          <a:lstStyle/>
          <a:p>
            <a:pPr algn="ctr"/>
            <a:r>
              <a:rPr lang="en-US" altLang="en-US"/>
              <a:t/>
            </a:r>
            <a:br>
              <a:rPr lang="en-US" altLang="en-US"/>
            </a:br>
            <a:r>
              <a:rPr lang="en-US" altLang="en-US"/>
              <a:t>Estimating Pensions in MINT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Job Changes 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Policy Simulation Group’s PENSIM model was developed for the Department of Labor.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Simulates job histories using job tenure models estimated from the SIPP and applied to a synthetic dataset of workers.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PENSIM simulates pension coverage using estimates from the National Compensation Survey, CPS, and Form 5500 data.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For each job, a worker can have </a:t>
            </a:r>
          </a:p>
          <a:p>
            <a:pPr lvl="2">
              <a:lnSpc>
                <a:spcPct val="90000"/>
              </a:lnSpc>
            </a:pPr>
            <a:r>
              <a:rPr lang="en-US" altLang="en-US" sz="2000"/>
              <a:t>No pension, DB pension, DC pension, or both DB and DC.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Job Changes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MINT links workers to PENSIM job histories by</a:t>
            </a:r>
          </a:p>
          <a:p>
            <a:pPr lvl="2"/>
            <a:r>
              <a:rPr lang="en-US" altLang="en-US"/>
              <a:t>gender, education, employment history, job tenure, age, industry, firm size, pension coverage (at SIPP interview).</a:t>
            </a:r>
          </a:p>
          <a:p>
            <a:pPr lvl="2"/>
            <a:r>
              <a:rPr lang="en-US" altLang="en-US"/>
              <a:t>Find the best PENSIM match. PENSIM imputes pension coverage on future jobs. </a:t>
            </a:r>
          </a:p>
          <a:p>
            <a:pPr lvl="1"/>
            <a:r>
              <a:rPr lang="en-US" altLang="en-US"/>
              <a:t>Assumes no changes in pension job after age 50.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Workers with DB Pensions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We assign a DB plan from the PIMS data for workers reporting having a DB plan.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Assignment by firm size, industry, union status, and whether the worker also has a DC plan.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The PIMS data includes plan specific parameters for determining pension benefits (plan type, early and normal retirement age, reduction factors, accrual rates, service thresholds).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PIMS data gives us enough information to calculate pension income for workers at retirement, given job tenure and earnings.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DB Plan Dynamics 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/>
              <a:t>To account for the shift from DB to CB, and DB plan freezes</a:t>
            </a:r>
          </a:p>
          <a:p>
            <a:pPr lvl="2"/>
            <a:r>
              <a:rPr lang="en-US" altLang="en-US"/>
              <a:t>We add a time dimension to the PIMS data.</a:t>
            </a:r>
          </a:p>
          <a:p>
            <a:pPr lvl="2"/>
            <a:r>
              <a:rPr lang="en-US" altLang="en-US"/>
              <a:t>We assume that worker behavior has not changed, but a worker in a firm that switched to a CB plan would convert to a CB plan in the year of the conversion.</a:t>
            </a:r>
          </a:p>
          <a:p>
            <a:pPr lvl="2"/>
            <a:r>
              <a:rPr lang="en-US" altLang="en-US"/>
              <a:t>Similarly, a worker in a firm that froze its DB plan would convert to a substitute DC plan. </a:t>
            </a:r>
          </a:p>
          <a:p>
            <a:pPr lvl="2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Cash Balance Plans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altLang="en-US"/>
              <a:t>Use Form 5500 data from 1990 to 2003 to find plans that converted from DB to CB.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Collect summary plan information for converted plans that are in the PIMS sample (51 plans).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Model relevant CB plan parameters (year of conversion, interest rate, age and tenure structure, adjustments for earnings above Social Security tax max, transition provisions).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DB Plan Freezes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Identify 23 DB plans on the PIMS data that have announced they have or will freeze their DB plan.</a:t>
            </a:r>
          </a:p>
          <a:p>
            <a:r>
              <a:rPr lang="en-US" altLang="en-US"/>
              <a:t>Collect information on plan</a:t>
            </a:r>
          </a:p>
          <a:p>
            <a:pPr lvl="1"/>
            <a:r>
              <a:rPr lang="en-US" altLang="en-US"/>
              <a:t>Freeze date, type of freeze, replacement plan characteristics.</a:t>
            </a:r>
          </a:p>
          <a:p>
            <a:pPr lvl="2"/>
            <a:r>
              <a:rPr lang="en-US" altLang="en-US"/>
              <a:t>Employer contributions and match rates before and after the conversion.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Typical MINT projection</a:t>
            </a:r>
          </a:p>
        </p:txBody>
      </p:sp>
      <p:pic>
        <p:nvPicPr>
          <p:cNvPr id="356370" name="Picture 18" title="Typical MINT projection table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006600"/>
            <a:ext cx="8458200" cy="4291013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DC pensions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SIPP reports DC, IRA, and Keogh balances as of the SIPP survey (wealth topical module)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Allocate starting balance into stocks and bonds that varies by age.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Stock and bond balances earn a varying annual rate of return less a 1% administration fee.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000"/>
              <a:t>			real	standard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000"/>
              <a:t>			return 	deviation 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000"/>
              <a:t>		stock	6.5%	.17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000"/>
              <a:t>		bond	3.3%	.02</a:t>
            </a:r>
          </a:p>
          <a:p>
            <a:pPr lvl="2">
              <a:lnSpc>
                <a:spcPct val="80000"/>
              </a:lnSpc>
              <a:buFontTx/>
              <a:buNone/>
            </a:pPr>
            <a:endParaRPr lang="en-US" altLang="en-US" sz="2000"/>
          </a:p>
          <a:p>
            <a:pPr lvl="1">
              <a:lnSpc>
                <a:spcPct val="80000"/>
              </a:lnSpc>
            </a:pPr>
            <a:r>
              <a:rPr lang="en-US" altLang="en-US" sz="2400"/>
              <a:t>Rebalance portfolio every 5 years.</a:t>
            </a:r>
          </a:p>
          <a:p>
            <a:pPr lvl="1">
              <a:lnSpc>
                <a:spcPct val="80000"/>
              </a:lnSpc>
            </a:pPr>
            <a:r>
              <a:rPr lang="en-US" altLang="en-US" sz="2400"/>
              <a:t>Assets accumulate until retirement.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Asset Allocation by Age</a:t>
            </a:r>
          </a:p>
        </p:txBody>
      </p:sp>
      <p:pic>
        <p:nvPicPr>
          <p:cNvPr id="303108" name="Picture 4" title="Asset Allocation by Age bar graph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2350" y="1752600"/>
            <a:ext cx="7021513" cy="4800600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8925"/>
            <a:ext cx="8001000" cy="1190625"/>
          </a:xfrm>
        </p:spPr>
        <p:txBody>
          <a:bodyPr/>
          <a:lstStyle/>
          <a:p>
            <a:r>
              <a:rPr lang="en-US" altLang="en-US"/>
              <a:t>DC Pension Participation</a:t>
            </a:r>
            <a:br>
              <a:rPr lang="en-US" altLang="en-US"/>
            </a:br>
            <a:r>
              <a:rPr lang="en-US" altLang="en-US"/>
              <a:t>given offer</a:t>
            </a:r>
          </a:p>
        </p:txBody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Two participation models based on last year’s contribution status (yes,no) estimated from 1996 SIPP/DER.</a:t>
            </a:r>
          </a:p>
          <a:p>
            <a:pPr lvl="1"/>
            <a:r>
              <a:rPr lang="en-US" altLang="en-US"/>
              <a:t>Corrections to Census imputed pension type to be consistent with DER contributions. </a:t>
            </a:r>
          </a:p>
          <a:p>
            <a:pPr lvl="1"/>
            <a:r>
              <a:rPr lang="en-US" altLang="en-US"/>
              <a:t>Includes actual worker contributions for 1990 to 2004 from the DER.</a:t>
            </a:r>
          </a:p>
          <a:p>
            <a:pPr lvl="1">
              <a:buFontTx/>
              <a:buNone/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8925"/>
            <a:ext cx="8001000" cy="1190625"/>
          </a:xfrm>
        </p:spPr>
        <p:txBody>
          <a:bodyPr/>
          <a:lstStyle/>
          <a:p>
            <a:r>
              <a:rPr lang="en-US" altLang="en-US"/>
              <a:t>Model of Income in the Near Term (MINT)</a:t>
            </a:r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Microsimulation data system projects income, assets, federal and state income taxes, and demographic characteristics of the 1926 to 1972 birth cohorts to 2020.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The MINT5 extension augments the MINT4 projections to include the 1926 to 2018 birth cohorts to 2099.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400"/>
              <a:t>MINT5 provides a fairly comprehensive set of characteristics for evaluating the income sources and measures of well-being for recent and future retirees.</a:t>
            </a:r>
          </a:p>
          <a:p>
            <a:pPr lvl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Determinants of DC Participation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Participation much higher if contributed previous year</a:t>
            </a:r>
          </a:p>
          <a:p>
            <a:r>
              <a:rPr lang="en-US" altLang="en-US" sz="2800"/>
              <a:t>For prior year contributors, varies with</a:t>
            </a:r>
          </a:p>
          <a:p>
            <a:pPr lvl="1"/>
            <a:r>
              <a:rPr lang="en-US" altLang="en-US" sz="2400"/>
              <a:t>Earnings (+)</a:t>
            </a:r>
          </a:p>
          <a:p>
            <a:pPr lvl="1"/>
            <a:r>
              <a:rPr lang="en-US" altLang="en-US" sz="2400"/>
              <a:t>Whether 1</a:t>
            </a:r>
            <a:r>
              <a:rPr lang="en-US" altLang="en-US" sz="2400" baseline="30000"/>
              <a:t>st</a:t>
            </a:r>
            <a:r>
              <a:rPr lang="en-US" altLang="en-US" sz="2400"/>
              <a:t> year on new job (-)</a:t>
            </a:r>
          </a:p>
          <a:p>
            <a:r>
              <a:rPr lang="en-US" altLang="en-US" sz="2800"/>
              <a:t>For prior year non-contributors, varies with</a:t>
            </a:r>
          </a:p>
          <a:p>
            <a:pPr lvl="1"/>
            <a:r>
              <a:rPr lang="en-US" altLang="en-US" sz="2400"/>
              <a:t>Earnings (+)</a:t>
            </a:r>
          </a:p>
          <a:p>
            <a:pPr lvl="1"/>
            <a:r>
              <a:rPr lang="en-US" altLang="en-US" sz="2400"/>
              <a:t>Whether 1</a:t>
            </a:r>
            <a:r>
              <a:rPr lang="en-US" altLang="en-US" sz="2400" baseline="30000"/>
              <a:t>st</a:t>
            </a:r>
            <a:r>
              <a:rPr lang="en-US" altLang="en-US" sz="2400"/>
              <a:t> year on new job (+)</a:t>
            </a:r>
          </a:p>
          <a:p>
            <a:r>
              <a:rPr lang="en-US" altLang="en-US" sz="2800"/>
              <a:t>For both groups, no effect of age, after controlling for earnings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DC Contributions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Among participants we estimate employer contributions using a random-effects Tobit model</a:t>
            </a:r>
          </a:p>
          <a:p>
            <a:pPr lvl="1"/>
            <a:r>
              <a:rPr lang="en-US" altLang="en-US"/>
              <a:t>Tobit controls the censored contribution amounts due to statutory contribution limits.</a:t>
            </a:r>
          </a:p>
          <a:p>
            <a:pPr lvl="1"/>
            <a:r>
              <a:rPr lang="en-US" altLang="en-US"/>
              <a:t>Individual-specific error term is the average error term (DER contribution amounts – predicted contribution: 1990-2004).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8925"/>
            <a:ext cx="8001000" cy="1190625"/>
          </a:xfrm>
        </p:spPr>
        <p:txBody>
          <a:bodyPr/>
          <a:lstStyle/>
          <a:p>
            <a:r>
              <a:rPr lang="en-US" altLang="en-US"/>
              <a:t>Determinants of Worker </a:t>
            </a:r>
            <a:br>
              <a:rPr lang="en-US" altLang="en-US"/>
            </a:br>
            <a:r>
              <a:rPr lang="en-US" altLang="en-US"/>
              <a:t>Contribution Level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Earnings (+)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Job tenure (+)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Contributed before (+)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Employer contributes to plan (+)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No. of dependent children (-)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Whether spouse works (-)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Earnings of spouse if working (+)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Demographic characteristics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Blacks and Hispanics &lt; Whites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Married Couples &gt; Singles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DB Pension Benefit Calculation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</a:pPr>
            <a:r>
              <a:rPr lang="en-US" altLang="en-US" sz="2000"/>
              <a:t>Use pension benefit formula and model projected retirement age to calculate pension income (federal, military, state and local government, private, union).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Update pension income by colas:</a:t>
            </a:r>
          </a:p>
          <a:p>
            <a:pPr lvl="3">
              <a:lnSpc>
                <a:spcPct val="80000"/>
              </a:lnSpc>
            </a:pPr>
            <a:r>
              <a:rPr lang="en-US" altLang="en-US" sz="1800"/>
              <a:t>Self-report for retirees reporting having a cola on the SIPP.  Imputed for future jobs.</a:t>
            </a:r>
          </a:p>
          <a:p>
            <a:pPr lvl="3">
              <a:lnSpc>
                <a:spcPct val="80000"/>
              </a:lnSpc>
            </a:pPr>
            <a:r>
              <a:rPr lang="en-US" altLang="en-US" sz="1800"/>
              <a:t>Update federal and military pensions based on plan values.</a:t>
            </a:r>
          </a:p>
          <a:p>
            <a:pPr lvl="3">
              <a:lnSpc>
                <a:spcPct val="80000"/>
              </a:lnSpc>
            </a:pPr>
            <a:r>
              <a:rPr lang="en-US" altLang="en-US" sz="1800"/>
              <a:t>Different treatment for federal and military workers who started before and after 1986.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Provide a 50% survivor annuity to surviving spouse for retirees that reporting having a joint and survivor option.</a:t>
            </a:r>
          </a:p>
          <a:p>
            <a:pPr lvl="2">
              <a:lnSpc>
                <a:spcPct val="80000"/>
              </a:lnSpc>
            </a:pPr>
            <a:r>
              <a:rPr lang="en-US" altLang="en-US" sz="2000"/>
              <a:t>Impute joint and survivor take-up based on logistic model estimated on the HRS.  Model includes pension wealth, financial assets, earnings, race, education, marriage duration.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Model Three Pension Scenarios</a:t>
            </a:r>
          </a:p>
        </p:txBody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High: Current pension status with know pension freezes through 12/2006.</a:t>
            </a:r>
          </a:p>
          <a:p>
            <a:r>
              <a:rPr lang="en-US" altLang="en-US"/>
              <a:t>Medium: All private sector pensions freeze over the next ten years.</a:t>
            </a:r>
          </a:p>
          <a:p>
            <a:r>
              <a:rPr lang="en-US" altLang="en-US"/>
              <a:t>Low: All private sector pensions and 1/3 of State and Local Government pensions freeze over the next five years.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Pension Coverage: High Option</a:t>
            </a:r>
          </a:p>
        </p:txBody>
      </p:sp>
      <p:pic>
        <p:nvPicPr>
          <p:cNvPr id="377862" name="Picture 6" title="Pension Coverage: High Option line graph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574800"/>
            <a:ext cx="7281863" cy="4978400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8925"/>
            <a:ext cx="8001000" cy="1190625"/>
          </a:xfrm>
        </p:spPr>
        <p:txBody>
          <a:bodyPr/>
          <a:lstStyle/>
          <a:p>
            <a:r>
              <a:rPr lang="en-US" altLang="en-US"/>
              <a:t>Valuing Pension Well-Being for DB and DC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/>
              <a:t>Need a way to compare well-being (income) for retirees with a DB and DC.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DB pensions pay a stream of benefits from retirement until death.  Income includes both yield (interest rate) and return of principal.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DC pensions accumulate a lump sum of assets.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For comparability, need to measure income from DC plans to include both yield and return of principal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We measure DC income as the “fair” market annuity on 80% of DC wealth. 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Estimate life expectancy based on race, gender, education, and life earnings to compute “fair annuity”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Apply 20% discount for risk of outliving assets</a:t>
            </a:r>
          </a:p>
          <a:p>
            <a:pPr>
              <a:lnSpc>
                <a:spcPct val="80000"/>
              </a:lnSpc>
            </a:pPr>
            <a:r>
              <a:rPr lang="en-US" altLang="en-US" sz="2000"/>
              <a:t>To compute path of DC income over time, we decay DC assets using an estimated asset spend down model.  Two effects of aging on income: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Lower wealth reduces income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Reduced life expectancy raises income.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2750"/>
            <a:ext cx="8001000" cy="1066800"/>
          </a:xfrm>
        </p:spPr>
        <p:txBody>
          <a:bodyPr/>
          <a:lstStyle/>
          <a:p>
            <a:r>
              <a:rPr lang="en-US" altLang="en-US" sz="3200"/>
              <a:t>Average Per-Capita Income at Age 67 by Birth Year and Income Source</a:t>
            </a:r>
          </a:p>
        </p:txBody>
      </p:sp>
      <p:pic>
        <p:nvPicPr>
          <p:cNvPr id="376840" name="Picture 8" title="Income at 67 bar graph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22350" y="1752600"/>
            <a:ext cx="7021513" cy="4800600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8925"/>
            <a:ext cx="8001000" cy="1190625"/>
          </a:xfrm>
        </p:spPr>
        <p:txBody>
          <a:bodyPr/>
          <a:lstStyle/>
          <a:p>
            <a:r>
              <a:rPr lang="en-US" altLang="en-US"/>
              <a:t>Compare Pension Simulations</a:t>
            </a:r>
            <a:br>
              <a:rPr lang="en-US" altLang="en-US"/>
            </a:br>
            <a:r>
              <a:rPr lang="en-US" altLang="en-US"/>
              <a:t>Coverage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Note: Charts showing effects of alternative pension freeze scenarios on pension coverage and retirement income of different cohorts will be added.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 Sources (SIPP)</a:t>
            </a:r>
            <a:endParaRPr lang="en-US" altLang="en-US" sz="200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MINT begins with the 1990 to 1996 SIPP panels matched to Social Security Administration longitudinal data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SIPP data includes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Demographic characteristics (age, sex, race, Hispanicity, birth place, State)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Marriage and fertility history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Pension data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Housing and financial assets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SIPP has characteristics of individual recipients, but is not matched to employer data on pension plans</a:t>
            </a:r>
          </a:p>
          <a:p>
            <a:pPr lvl="3">
              <a:lnSpc>
                <a:spcPct val="90000"/>
              </a:lnSpc>
            </a:pPr>
            <a:endParaRPr lang="en-US" altLang="en-US" sz="2400"/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 Sources (SSA data)</a:t>
            </a:r>
          </a:p>
        </p:txBody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Social Security Administration data includes</a:t>
            </a:r>
          </a:p>
          <a:p>
            <a:pPr lvl="1"/>
            <a:r>
              <a:rPr lang="en-US" altLang="en-US" sz="2400"/>
              <a:t>SER (Social Security covered earnings 1950-2004).</a:t>
            </a:r>
          </a:p>
          <a:p>
            <a:pPr lvl="1"/>
            <a:r>
              <a:rPr lang="en-US" altLang="en-US" sz="2400"/>
              <a:t>DER (IRS earnings, including employee deferred contributions and earnings above the Social Security taxable maximum 1982-2004).</a:t>
            </a:r>
          </a:p>
          <a:p>
            <a:pPr lvl="1"/>
            <a:r>
              <a:rPr lang="en-US" altLang="en-US" sz="2400"/>
              <a:t>MBR (Social Security benefit history file through 2004).</a:t>
            </a:r>
          </a:p>
          <a:p>
            <a:pPr lvl="1"/>
            <a:r>
              <a:rPr lang="en-US" altLang="en-US" sz="2400"/>
              <a:t>SSR (SSI benefit history file through 2004).</a:t>
            </a:r>
          </a:p>
          <a:p>
            <a:pPr lvl="1"/>
            <a:r>
              <a:rPr lang="en-US" altLang="en-US" sz="2400"/>
              <a:t>Numident (Social Security mortality file through 2004).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 Sources (pension data)</a:t>
            </a:r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/>
              <a:t>Pension Benefit Guaranty Corporation’s (PBGC) Pension Insurance Modeling System (PIMS).</a:t>
            </a:r>
          </a:p>
          <a:p>
            <a:pPr lvl="1"/>
            <a:r>
              <a:rPr lang="en-US" altLang="en-US"/>
              <a:t>Form 5500 data 1990-2003 (information on cash balance plans).</a:t>
            </a:r>
          </a:p>
          <a:p>
            <a:pPr lvl="1"/>
            <a:r>
              <a:rPr lang="en-US" altLang="en-US"/>
              <a:t>EBRI/ICI database for assumptions regarding employer DC contributions and asset allocation behavior.</a:t>
            </a:r>
          </a:p>
          <a:p>
            <a:pPr lvl="1"/>
            <a:r>
              <a:rPr lang="en-US" altLang="en-US"/>
              <a:t>Policy Simulation Group’s PENSIM to project job changes.</a:t>
            </a:r>
          </a:p>
          <a:p>
            <a:pPr lvl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Data Sources (tax data)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/>
              <a:t>2003 Statistics of Income data statistically matched to the 1996 SIPP panel</a:t>
            </a:r>
          </a:p>
          <a:p>
            <a:pPr lvl="2"/>
            <a:r>
              <a:rPr lang="en-US" altLang="en-US"/>
              <a:t>Match on taxable earnings, DB pension income, Social Security benefit, money asset income, calculated tax filing status, home ownership, state.</a:t>
            </a:r>
          </a:p>
          <a:p>
            <a:pPr lvl="2"/>
            <a:r>
              <a:rPr lang="en-US" altLang="en-US"/>
              <a:t>SOI provides itemized deductions, non-projected income sources (alimony, capital gains, etc.).</a:t>
            </a:r>
          </a:p>
          <a:p>
            <a:pPr lvl="2"/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Projections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/>
              <a:t>From this richly detailed starting file, including actual historic earnings, education, fertility, family composition, wealth and pension characteristics, MINT projects for sample individuals: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Marriage, remarriage, and divorce.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Mortality and widowhood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Immigration and emigration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Fertility 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Disability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Earnings and job changes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Housing and financial asset accumulation and spend down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Pension wealth (DB, DC, CB)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Retirement and benefit take-up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Social Security benefits, SSI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Federal and State income taxes</a:t>
            </a:r>
          </a:p>
          <a:p>
            <a:pPr lvl="1">
              <a:lnSpc>
                <a:spcPct val="80000"/>
              </a:lnSpc>
            </a:pPr>
            <a:r>
              <a:rPr lang="en-US" altLang="en-US" sz="1800"/>
              <a:t>Co-resident income</a:t>
            </a:r>
          </a:p>
          <a:p>
            <a:pPr>
              <a:lnSpc>
                <a:spcPct val="80000"/>
              </a:lnSpc>
            </a:pPr>
            <a:r>
              <a:rPr lang="en-US" altLang="en-US" sz="1800"/>
              <a:t>MINT projections are calibrated to hit OCACT targets for earnings growth, disability, mortality, and immigration.</a:t>
            </a:r>
          </a:p>
          <a:p>
            <a:pPr lvl="1">
              <a:lnSpc>
                <a:spcPct val="80000"/>
              </a:lnSpc>
            </a:pPr>
            <a:endParaRPr lang="en-US" altLang="en-US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analysis</a:t>
            </a:r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Characteristics of recent and future retirees.</a:t>
            </a:r>
          </a:p>
          <a:p>
            <a:r>
              <a:rPr lang="en-US" altLang="en-US" sz="2400"/>
              <a:t>Distribution of retirement income sources for recent and future retirees.</a:t>
            </a:r>
          </a:p>
          <a:p>
            <a:r>
              <a:rPr lang="en-US" altLang="en-US" sz="2400"/>
              <a:t>Sources and amounts of income by characteristic.</a:t>
            </a:r>
          </a:p>
          <a:p>
            <a:r>
              <a:rPr lang="en-US" altLang="en-US" sz="2400"/>
              <a:t>Distributional impact of Social Security reform options.</a:t>
            </a:r>
          </a:p>
          <a:p>
            <a:r>
              <a:rPr lang="en-US" altLang="en-US" sz="2400"/>
              <a:t>Distributional impact of changes in pension characteristics.</a:t>
            </a:r>
          </a:p>
          <a:p>
            <a:r>
              <a:rPr lang="en-US" altLang="en-US" sz="2400"/>
              <a:t>Distributional impact of tax changes on income and retirement assets.</a:t>
            </a: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Steps in Pension Projection</a:t>
            </a:r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1) We obtain self-reported information on pension coverage for past and current jobs from the SIPP.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2) We use data from the PENSIM model to impute job changes and pension coverage on future jobs.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3) We calculate pension benefits from past, current, and future jobs.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		a) PBGC data for DB plans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		b) EBRI/ICI assumptions to grow wealth 	in DC Plans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Template">
  <a:themeElements>
    <a:clrScheme name="MasterTemplate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Master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MasterTemplate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Template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Template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Template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K:\Ibp\BBROWN\CENTER\POLISIM\Developers Meeting\MasterTemplate.pot</Template>
  <TotalTime>70703</TotalTime>
  <Words>2294</Words>
  <Application>Microsoft Office PowerPoint</Application>
  <PresentationFormat>On-screen Show (4:3)</PresentationFormat>
  <Paragraphs>266</Paragraphs>
  <Slides>28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MasterTemplate</vt:lpstr>
      <vt:lpstr> Estimating Pensions in MINT</vt:lpstr>
      <vt:lpstr>Model of Income in the Near Term (MINT)</vt:lpstr>
      <vt:lpstr>Data Sources (SIPP)</vt:lpstr>
      <vt:lpstr>Data Sources (SSA data)</vt:lpstr>
      <vt:lpstr>Data Sources (pension data)</vt:lpstr>
      <vt:lpstr>Data Sources (tax data)</vt:lpstr>
      <vt:lpstr>Projections</vt:lpstr>
      <vt:lpstr>Types of analysis</vt:lpstr>
      <vt:lpstr>Steps in Pension Projection</vt:lpstr>
      <vt:lpstr>Job Changes </vt:lpstr>
      <vt:lpstr>Model Job Changes</vt:lpstr>
      <vt:lpstr>Workers with DB Pensions</vt:lpstr>
      <vt:lpstr>DB Plan Dynamics </vt:lpstr>
      <vt:lpstr>Cash Balance Plans</vt:lpstr>
      <vt:lpstr>DB Plan Freezes</vt:lpstr>
      <vt:lpstr>Typical MINT projection</vt:lpstr>
      <vt:lpstr>DC pensions</vt:lpstr>
      <vt:lpstr>Asset Allocation by Age</vt:lpstr>
      <vt:lpstr>DC Pension Participation given offer</vt:lpstr>
      <vt:lpstr>Determinants of DC Participation</vt:lpstr>
      <vt:lpstr>DC Contributions</vt:lpstr>
      <vt:lpstr>Determinants of Worker  Contribution Level</vt:lpstr>
      <vt:lpstr>DB Pension Benefit Calculation</vt:lpstr>
      <vt:lpstr>Model Three Pension Scenarios</vt:lpstr>
      <vt:lpstr>Pension Coverage: High Option</vt:lpstr>
      <vt:lpstr>Valuing Pension Well-Being for DB and DC</vt:lpstr>
      <vt:lpstr>Average Per-Capita Income at Age 67 by Birth Year and Income Source</vt:lpstr>
      <vt:lpstr>Compare Pension Simulations Coverage</vt:lpstr>
    </vt:vector>
  </TitlesOfParts>
  <Company>Social Security Administration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174499</dc:creator>
  <cp:lastModifiedBy>Windows User</cp:lastModifiedBy>
  <cp:revision>253</cp:revision>
  <dcterms:created xsi:type="dcterms:W3CDTF">2004-08-03T21:07:22Z</dcterms:created>
  <dcterms:modified xsi:type="dcterms:W3CDTF">2016-08-23T18:25:32Z</dcterms:modified>
</cp:coreProperties>
</file>